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2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presProps" Target="presProps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barChart>
        <c:barDir val="bar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Planned ($k)</c:v>
                </c:pt>
              </c:strCache>
            </c:strRef>
          </c:tx>
          <c:spPr>
            <a:solidFill>
              <a:srgbClr val="1f6f78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trike="noStrike" u="none">
                    <a:solidFill>
                      <a:srgbClr val="000000"/>
                    </a:solidFill>
                    <a:uFillTx/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60</c:v>
                </c:pt>
                <c:pt idx="3">
                  <c:v>45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Spent ($k)</c:v>
                </c:pt>
              </c:strCache>
            </c:strRef>
          </c:tx>
          <c:spPr>
            <a:solidFill>
              <a:srgbClr val="f2a63b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trike="noStrike" u="none">
                    <a:solidFill>
                      <a:srgbClr val="000000"/>
                    </a:solidFill>
                    <a:uFillTx/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38</c:v>
                </c:pt>
                <c:pt idx="1">
                  <c:v>61</c:v>
                </c:pt>
                <c:pt idx="2">
                  <c:v>52</c:v>
                </c:pt>
                <c:pt idx="3">
                  <c:v>0</c:v>
                </c:pt>
              </c:numCache>
            </c:numRef>
          </c:val>
        </c:ser>
        <c:gapWidth val="150"/>
        <c:overlap val="0"/>
        <c:axId val="86880558"/>
        <c:axId val="91637263"/>
      </c:barChart>
      <c:catAx>
        <c:axId val="86880558"/>
        <c:scaling>
          <c:orientation val="minMax"/>
        </c:scaling>
        <c:delete val="0"/>
        <c:axPos val="b"/>
        <c:numFmt formatCode="[$-409]mm/dd/yyyy" sourceLinked="1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b="0" sz="1800" strike="noStrike" u="none">
                <a:solidFill>
                  <a:srgbClr val="000000"/>
                </a:solidFill>
                <a:uFillTx/>
                <a:latin typeface="Calibri"/>
              </a:defRPr>
            </a:pPr>
          </a:p>
        </c:txPr>
        <c:crossAx val="91637263"/>
        <c:crosses val="autoZero"/>
        <c:auto val="1"/>
        <c:lblAlgn val="ctr"/>
        <c:lblOffset val="100"/>
        <c:noMultiLvlLbl val="0"/>
      </c:catAx>
      <c:valAx>
        <c:axId val="91637263"/>
        <c:scaling>
          <c:orientation val="minMax"/>
        </c:scaling>
        <c:delete val="0"/>
        <c:axPos val="l"/>
        <c:majorGridlines>
          <c:spPr>
            <a:ln w="9360">
              <a:solidFill>
                <a:srgbClr val="878787"/>
              </a:solidFill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b="0" sz="1800" strike="noStrike" u="none">
                <a:solidFill>
                  <a:srgbClr val="000000"/>
                </a:solidFill>
                <a:uFillTx/>
                <a:latin typeface="Calibri"/>
              </a:defRPr>
            </a:pPr>
          </a:p>
        </c:txPr>
        <c:crossAx val="86880558"/>
        <c:crosses val="autoZero"/>
        <c:crossBetween val="between"/>
      </c:valAx>
      <c:spPr>
        <a:noFill/>
        <a:ln w="0">
          <a:noFill/>
        </a:ln>
      </c:spPr>
    </c:plotArea>
    <c:legend>
      <c:legendPos val="b"/>
      <c:overlay val="0"/>
      <c:spPr>
        <a:noFill/>
        <a:ln w="0">
          <a:noFill/>
        </a:ln>
      </c:spPr>
      <c:txPr>
        <a:bodyPr/>
        <a:lstStyle/>
        <a:p>
          <a:pPr>
            <a:defRPr b="0" sz="1800" strike="noStrike" u="none">
              <a:solidFill>
                <a:srgbClr val="000000"/>
              </a:solidFill>
              <a:uFillTx/>
              <a:latin typeface="Calibri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D720D45-B80C-4570-A054-774740931646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Replace every phrase in square brackets before you present.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CEB30C1-E58C-4B97-89EA-10F7718FB7FB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tangle 1"/>
          <p:cNvSpPr/>
          <p:nvPr/>
        </p:nvSpPr>
        <p:spPr>
          <a:xfrm>
            <a:off x="0" y="0"/>
            <a:ext cx="9143640" cy="273960"/>
          </a:xfrm>
          <a:prstGeom prst="rect">
            <a:avLst/>
          </a:prstGeom>
          <a:solidFill>
            <a:srgbClr val="1f6f7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" name="Picture 2" descr="image.png"/>
          <p:cNvPicPr/>
          <p:nvPr/>
        </p:nvPicPr>
        <p:blipFill>
          <a:blip r:embed="rId2"/>
          <a:stretch/>
        </p:blipFill>
        <p:spPr>
          <a:xfrm>
            <a:off x="8321040" y="6172200"/>
            <a:ext cx="50256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TextBox 3"/>
          <p:cNvSpPr/>
          <p:nvPr/>
        </p:nvSpPr>
        <p:spPr>
          <a:xfrm>
            <a:off x="457200" y="6263640"/>
            <a:ext cx="5486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100" strike="noStrike" u="none">
                <a:solidFill>
                  <a:srgbClr val="1f6f78"/>
                </a:solidFill>
                <a:effectLst/>
                <a:uFillTx/>
                <a:latin typeface="Calibri"/>
              </a:rPr>
              <a:t>Kestrel Lane Studio  |  Project review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mbria"/>
              </a:rPr>
              <a:t>Project name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5974CAA-E999-488C-9518-73CB9BF55A02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/>
          <p:nvPr/>
        </p:nvSpPr>
        <p:spPr>
          <a:xfrm>
            <a:off x="0" y="0"/>
            <a:ext cx="9143640" cy="273960"/>
          </a:xfrm>
          <a:prstGeom prst="rect">
            <a:avLst/>
          </a:prstGeom>
          <a:solidFill>
            <a:srgbClr val="1f6f7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9" name="Picture 2" descr="image.png"/>
          <p:cNvPicPr/>
          <p:nvPr/>
        </p:nvPicPr>
        <p:blipFill>
          <a:blip r:embed="rId2"/>
          <a:stretch/>
        </p:blipFill>
        <p:spPr>
          <a:xfrm>
            <a:off x="8321040" y="6172200"/>
            <a:ext cx="50256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TextBox 3"/>
          <p:cNvSpPr/>
          <p:nvPr/>
        </p:nvSpPr>
        <p:spPr>
          <a:xfrm>
            <a:off x="457200" y="6263640"/>
            <a:ext cx="5486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100" strike="noStrike" u="none">
                <a:solidFill>
                  <a:srgbClr val="1f6f78"/>
                </a:solidFill>
                <a:effectLst/>
                <a:uFillTx/>
                <a:latin typeface="Calibri"/>
              </a:rPr>
              <a:t>Kestrel Lane Studio  |  Project review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mbria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D3D277B-6904-450A-B072-19B12695F44D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"/>
          <p:cNvSpPr/>
          <p:nvPr/>
        </p:nvSpPr>
        <p:spPr>
          <a:xfrm>
            <a:off x="0" y="0"/>
            <a:ext cx="9143640" cy="273960"/>
          </a:xfrm>
          <a:prstGeom prst="rect">
            <a:avLst/>
          </a:prstGeom>
          <a:solidFill>
            <a:srgbClr val="1f6f7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7" name="Picture 2" descr="image.png"/>
          <p:cNvPicPr/>
          <p:nvPr/>
        </p:nvPicPr>
        <p:blipFill>
          <a:blip r:embed="rId2"/>
          <a:stretch/>
        </p:blipFill>
        <p:spPr>
          <a:xfrm>
            <a:off x="8321040" y="6172200"/>
            <a:ext cx="50256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TextBox 3"/>
          <p:cNvSpPr/>
          <p:nvPr/>
        </p:nvSpPr>
        <p:spPr>
          <a:xfrm>
            <a:off x="457200" y="6263640"/>
            <a:ext cx="5486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100" strike="noStrike" u="none">
                <a:solidFill>
                  <a:srgbClr val="1f6f78"/>
                </a:solidFill>
                <a:effectLst/>
                <a:uFillTx/>
                <a:latin typeface="Calibri"/>
              </a:rPr>
              <a:t>Kestrel Lane Studio  |  Project review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mbria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3681343-B583-4F88-8F5D-5C7F182E86C1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"/>
          <p:cNvSpPr/>
          <p:nvPr/>
        </p:nvSpPr>
        <p:spPr>
          <a:xfrm>
            <a:off x="0" y="0"/>
            <a:ext cx="9143640" cy="273960"/>
          </a:xfrm>
          <a:prstGeom prst="rect">
            <a:avLst/>
          </a:prstGeom>
          <a:solidFill>
            <a:srgbClr val="1f6f7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25" name="Picture 2" descr="image.png"/>
          <p:cNvPicPr/>
          <p:nvPr/>
        </p:nvPicPr>
        <p:blipFill>
          <a:blip r:embed="rId2"/>
          <a:stretch/>
        </p:blipFill>
        <p:spPr>
          <a:xfrm>
            <a:off x="8321040" y="6172200"/>
            <a:ext cx="50256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TextBox 3"/>
          <p:cNvSpPr/>
          <p:nvPr/>
        </p:nvSpPr>
        <p:spPr>
          <a:xfrm>
            <a:off x="457200" y="6263640"/>
            <a:ext cx="5486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100" strike="noStrike" u="none">
                <a:solidFill>
                  <a:srgbClr val="1f6f78"/>
                </a:solidFill>
                <a:effectLst/>
                <a:uFillTx/>
                <a:latin typeface="Calibri"/>
              </a:rPr>
              <a:t>Kestrel Lane Studio  |  Project review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mbria"/>
              </a:rPr>
              <a:t>Slide title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Add up to five points, one line each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217C9A3-87BE-4802-A5E7-C53BE2C98F26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"/>
          <p:cNvSpPr/>
          <p:nvPr/>
        </p:nvSpPr>
        <p:spPr>
          <a:xfrm>
            <a:off x="0" y="0"/>
            <a:ext cx="9143640" cy="273960"/>
          </a:xfrm>
          <a:prstGeom prst="rect">
            <a:avLst/>
          </a:prstGeom>
          <a:solidFill>
            <a:srgbClr val="1f6f7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33" name="Picture 2" descr="image.png"/>
          <p:cNvPicPr/>
          <p:nvPr/>
        </p:nvPicPr>
        <p:blipFill>
          <a:blip r:embed="rId2"/>
          <a:stretch/>
        </p:blipFill>
        <p:spPr>
          <a:xfrm>
            <a:off x="8321040" y="6172200"/>
            <a:ext cx="50256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" name="TextBox 3"/>
          <p:cNvSpPr/>
          <p:nvPr/>
        </p:nvSpPr>
        <p:spPr>
          <a:xfrm>
            <a:off x="457200" y="6263640"/>
            <a:ext cx="5486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100" strike="noStrike" u="none">
                <a:solidFill>
                  <a:srgbClr val="1f6f78"/>
                </a:solidFill>
                <a:effectLst/>
                <a:uFillTx/>
                <a:latin typeface="Calibri"/>
              </a:rPr>
              <a:t>Kestrel Lane Studio  |  Project review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000" strike="noStrike" u="none" cap="all">
                <a:solidFill>
                  <a:schemeClr val="dk1"/>
                </a:solidFill>
                <a:effectLst/>
                <a:uFillTx/>
                <a:latin typeface="Cambria"/>
              </a:rPr>
              <a:t>Click to edit Master title style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C540A6E-9152-40B5-AAF4-A472DA5748FF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1"/>
          <p:cNvSpPr/>
          <p:nvPr/>
        </p:nvSpPr>
        <p:spPr>
          <a:xfrm>
            <a:off x="0" y="0"/>
            <a:ext cx="9143640" cy="273960"/>
          </a:xfrm>
          <a:prstGeom prst="rect">
            <a:avLst/>
          </a:prstGeom>
          <a:solidFill>
            <a:srgbClr val="1f6f7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41" name="Picture 2" descr="image.png"/>
          <p:cNvPicPr/>
          <p:nvPr/>
        </p:nvPicPr>
        <p:blipFill>
          <a:blip r:embed="rId2"/>
          <a:stretch/>
        </p:blipFill>
        <p:spPr>
          <a:xfrm>
            <a:off x="8321040" y="6172200"/>
            <a:ext cx="50256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" name="TextBox 3"/>
          <p:cNvSpPr/>
          <p:nvPr/>
        </p:nvSpPr>
        <p:spPr>
          <a:xfrm>
            <a:off x="457200" y="6263640"/>
            <a:ext cx="5486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100" strike="noStrike" u="none">
                <a:solidFill>
                  <a:srgbClr val="1f6f78"/>
                </a:solidFill>
                <a:effectLst/>
                <a:uFillTx/>
                <a:latin typeface="Calibri"/>
              </a:rPr>
              <a:t>Kestrel Lane Studio  |  Project review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mbria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C3C6133-9AD2-4C19-A0BF-A646E15CF084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1"/>
          <p:cNvSpPr/>
          <p:nvPr/>
        </p:nvSpPr>
        <p:spPr>
          <a:xfrm>
            <a:off x="0" y="0"/>
            <a:ext cx="9143640" cy="273960"/>
          </a:xfrm>
          <a:prstGeom prst="rect">
            <a:avLst/>
          </a:prstGeom>
          <a:solidFill>
            <a:srgbClr val="1f6f7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0" name="Picture 2" descr="image.png"/>
          <p:cNvPicPr/>
          <p:nvPr/>
        </p:nvPicPr>
        <p:blipFill>
          <a:blip r:embed="rId2"/>
          <a:stretch/>
        </p:blipFill>
        <p:spPr>
          <a:xfrm>
            <a:off x="8321040" y="6172200"/>
            <a:ext cx="50256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TextBox 3"/>
          <p:cNvSpPr/>
          <p:nvPr/>
        </p:nvSpPr>
        <p:spPr>
          <a:xfrm>
            <a:off x="457200" y="6263640"/>
            <a:ext cx="5486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100" strike="noStrike" u="none">
                <a:solidFill>
                  <a:srgbClr val="1f6f78"/>
                </a:solidFill>
                <a:effectLst/>
                <a:uFillTx/>
                <a:latin typeface="Calibri"/>
              </a:rPr>
              <a:t>Kestrel Lane Studio  |  Project review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mbria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DB35643-5A40-483F-B70B-E09881A89B13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1"/>
          <p:cNvSpPr/>
          <p:nvPr/>
        </p:nvSpPr>
        <p:spPr>
          <a:xfrm>
            <a:off x="0" y="0"/>
            <a:ext cx="9143640" cy="273960"/>
          </a:xfrm>
          <a:prstGeom prst="rect">
            <a:avLst/>
          </a:prstGeom>
          <a:solidFill>
            <a:srgbClr val="1f6f7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61" name="Picture 2" descr="image.png"/>
          <p:cNvPicPr/>
          <p:nvPr/>
        </p:nvPicPr>
        <p:blipFill>
          <a:blip r:embed="rId2"/>
          <a:stretch/>
        </p:blipFill>
        <p:spPr>
          <a:xfrm>
            <a:off x="8321040" y="6172200"/>
            <a:ext cx="50256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" name="TextBox 3"/>
          <p:cNvSpPr/>
          <p:nvPr/>
        </p:nvSpPr>
        <p:spPr>
          <a:xfrm>
            <a:off x="457200" y="6263640"/>
            <a:ext cx="5486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100" strike="noStrike" u="none">
                <a:solidFill>
                  <a:srgbClr val="1f6f78"/>
                </a:solidFill>
                <a:effectLst/>
                <a:uFillTx/>
                <a:latin typeface="Calibri"/>
              </a:rPr>
              <a:t>Kestrel Lane Studio  |  Project review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mbria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700EE3B-A77E-4ED8-B539-11E5ECB30A24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1"/>
          <p:cNvSpPr/>
          <p:nvPr/>
        </p:nvSpPr>
        <p:spPr>
          <a:xfrm>
            <a:off x="0" y="0"/>
            <a:ext cx="9143640" cy="273960"/>
          </a:xfrm>
          <a:prstGeom prst="rect">
            <a:avLst/>
          </a:prstGeom>
          <a:solidFill>
            <a:srgbClr val="1f6f7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69" name="Picture 2" descr="image.png"/>
          <p:cNvPicPr/>
          <p:nvPr/>
        </p:nvPicPr>
        <p:blipFill>
          <a:blip r:embed="rId2"/>
          <a:stretch/>
        </p:blipFill>
        <p:spPr>
          <a:xfrm>
            <a:off x="8321040" y="6172200"/>
            <a:ext cx="50256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" name="TextBox 3"/>
          <p:cNvSpPr/>
          <p:nvPr/>
        </p:nvSpPr>
        <p:spPr>
          <a:xfrm>
            <a:off x="457200" y="6263640"/>
            <a:ext cx="5486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100" strike="noStrike" u="none">
                <a:solidFill>
                  <a:srgbClr val="1f6f78"/>
                </a:solidFill>
                <a:effectLst/>
                <a:uFillTx/>
                <a:latin typeface="Calibri"/>
              </a:rPr>
              <a:t>Kestrel Lane Studio  |  Project review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75DE4DB-4B58-4F31-ACBE-A23762485C6B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1"/>
          <p:cNvSpPr/>
          <p:nvPr/>
        </p:nvSpPr>
        <p:spPr>
          <a:xfrm>
            <a:off x="0" y="0"/>
            <a:ext cx="9143640" cy="273960"/>
          </a:xfrm>
          <a:prstGeom prst="rect">
            <a:avLst/>
          </a:prstGeom>
          <a:solidFill>
            <a:srgbClr val="1f6f7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75" name="Picture 2" descr="image.png"/>
          <p:cNvPicPr/>
          <p:nvPr/>
        </p:nvPicPr>
        <p:blipFill>
          <a:blip r:embed="rId2"/>
          <a:stretch/>
        </p:blipFill>
        <p:spPr>
          <a:xfrm>
            <a:off x="8321040" y="6172200"/>
            <a:ext cx="50256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TextBox 3"/>
          <p:cNvSpPr/>
          <p:nvPr/>
        </p:nvSpPr>
        <p:spPr>
          <a:xfrm>
            <a:off x="457200" y="6263640"/>
            <a:ext cx="5486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100" strike="noStrike" u="none">
                <a:solidFill>
                  <a:srgbClr val="1f6f78"/>
                </a:solidFill>
                <a:effectLst/>
                <a:uFillTx/>
                <a:latin typeface="Calibri"/>
              </a:rPr>
              <a:t>Kestrel Lane Studio  |  Project review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mbria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B82B9D8-D7B3-4C47-96B1-F6E7B17FB2EF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1"/>
          <p:cNvSpPr/>
          <p:nvPr/>
        </p:nvSpPr>
        <p:spPr>
          <a:xfrm>
            <a:off x="0" y="0"/>
            <a:ext cx="9143640" cy="273960"/>
          </a:xfrm>
          <a:prstGeom prst="rect">
            <a:avLst/>
          </a:prstGeom>
          <a:solidFill>
            <a:srgbClr val="1f6f7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84" name="Picture 2" descr="image.png"/>
          <p:cNvPicPr/>
          <p:nvPr/>
        </p:nvPicPr>
        <p:blipFill>
          <a:blip r:embed="rId2"/>
          <a:stretch/>
        </p:blipFill>
        <p:spPr>
          <a:xfrm>
            <a:off x="8321040" y="6172200"/>
            <a:ext cx="50256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TextBox 3"/>
          <p:cNvSpPr/>
          <p:nvPr/>
        </p:nvSpPr>
        <p:spPr>
          <a:xfrm>
            <a:off x="457200" y="6263640"/>
            <a:ext cx="5486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100" strike="noStrike" u="none">
                <a:solidFill>
                  <a:srgbClr val="1f6f78"/>
                </a:solidFill>
                <a:effectLst/>
                <a:uFillTx/>
                <a:latin typeface="Calibri"/>
              </a:rPr>
              <a:t>Kestrel Lane Studio  |  Project review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mbria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A085482-4878-4602-BBE6-BC94E1D68D7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en-US" sz="4400" strike="noStrike" u="none">
                <a:solidFill>
                  <a:srgbClr val="222b33"/>
                </a:solidFill>
                <a:effectLst/>
                <a:uFillTx/>
                <a:latin typeface="Cambria"/>
              </a:rPr>
              <a:t>[Project name] review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1371600" y="3886200"/>
            <a:ext cx="6400440" cy="1752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Prepared by [name] on [date]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en-US" sz="4400" strike="noStrike" u="none">
                <a:solidFill>
                  <a:srgbClr val="222b33"/>
                </a:solidFill>
                <a:effectLst/>
                <a:uFillTx/>
                <a:latin typeface="Cambria"/>
              </a:rPr>
              <a:t>Agenda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Status at a glance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Budget: planned and spent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Risks and decisions needed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Next steps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en-US" sz="4400" strike="noStrike" u="none">
                <a:solidFill>
                  <a:srgbClr val="222b33"/>
                </a:solidFill>
                <a:effectLst/>
                <a:uFillTx/>
                <a:latin typeface="Cambria"/>
              </a:rPr>
              <a:t>Status at a glance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graphicFrame>
        <p:nvGraphicFramePr>
          <p:cNvPr id="103" name="Table 2"/>
          <p:cNvGraphicFramePr/>
          <p:nvPr/>
        </p:nvGraphicFramePr>
        <p:xfrm>
          <a:off x="457200" y="1554480"/>
          <a:ext cx="8229240" cy="32004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64008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Workstream</a:t>
                      </a:r>
                      <a:endParaRPr b="0" lang="en-US" sz="20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1f6f7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Owner</a:t>
                      </a:r>
                      <a:endParaRPr b="0" lang="en-US" sz="20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1f6f7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Status</a:t>
                      </a:r>
                      <a:endParaRPr b="0" lang="en-US" sz="20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1f6f78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Due</a:t>
                      </a:r>
                      <a:endParaRPr b="0" lang="en-US" sz="20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1f6f78"/>
                    </a:solidFill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Research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d6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[owner]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d6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222b33"/>
                          </a:solidFill>
                          <a:effectLst/>
                          <a:uFillTx/>
                          <a:latin typeface="Calibri"/>
                        </a:rPr>
                        <a:t>On track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8e6c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[date]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d6"/>
                    </a:solidFill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Design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eb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[owner]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eb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222b33"/>
                          </a:solidFill>
                          <a:effectLst/>
                          <a:uFillTx/>
                          <a:latin typeface="Calibri"/>
                        </a:rPr>
                        <a:t>At risk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e08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[date]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eb"/>
                    </a:solidFill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Build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d6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[owner]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d6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222b33"/>
                          </a:solidFill>
                          <a:effectLst/>
                          <a:uFillTx/>
                          <a:latin typeface="Calibri"/>
                        </a:rPr>
                        <a:t>On track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8e6c9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[date]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d6"/>
                    </a:solidFill>
                  </a:tcPr>
                </a:tc>
              </a:tr>
              <a:tr h="64008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Launch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eb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[owner]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eb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222b33"/>
                          </a:solidFill>
                          <a:effectLst/>
                          <a:uFillTx/>
                          <a:latin typeface="Calibri"/>
                        </a:rPr>
                        <a:t>Late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a69a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0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[date]</a:t>
                      </a:r>
                      <a:endParaRPr b="0" lang="en-US" sz="20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eb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en-US" sz="4400" strike="noStrike" u="none">
                <a:solidFill>
                  <a:srgbClr val="222b33"/>
                </a:solidFill>
                <a:effectLst/>
                <a:uFillTx/>
                <a:latin typeface="Cambria"/>
              </a:rPr>
              <a:t>Budget: planned and spent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graphicFrame>
        <p:nvGraphicFramePr>
          <p:cNvPr id="105" name="Chart 2"/>
          <p:cNvGraphicFramePr/>
          <p:nvPr/>
        </p:nvGraphicFramePr>
        <p:xfrm>
          <a:off x="457200" y="1371600"/>
          <a:ext cx="8229240" cy="420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6" name="TextBox 3"/>
          <p:cNvSpPr/>
          <p:nvPr/>
        </p:nvSpPr>
        <p:spPr>
          <a:xfrm>
            <a:off x="457200" y="5623560"/>
            <a:ext cx="8229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i="1" lang="en-US" sz="1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Example figures. Replace them with your own in the chart data.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en-US" sz="4400" strike="noStrike" u="none">
                <a:solidFill>
                  <a:srgbClr val="222b33"/>
                </a:solidFill>
                <a:effectLst/>
                <a:uFillTx/>
                <a:latin typeface="Cambria"/>
              </a:rPr>
              <a:t>How to use this template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Duplicate the status slide for each workstream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Keep status words to On track, At risk or Late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This slide is hidden: it never shows when you present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en-US" sz="4400" strike="noStrike" u="none">
                <a:solidFill>
                  <a:srgbClr val="222b33"/>
                </a:solidFill>
                <a:effectLst/>
                <a:uFillTx/>
                <a:latin typeface="Cambria"/>
              </a:rPr>
              <a:t>Next steps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Kestrel Lan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1f6f78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PDF Conversion API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2026-11-02T12:00:00Z</dcterms:created>
  <dc:creator>pdfconversionapi.com sample</dc:creator>
  <dc:description/>
  <dc:language>en-US</dc:language>
  <cp:lastModifiedBy>pdfconversionapi.com sample</cp:lastModifiedBy>
  <dcterms:modified xsi:type="dcterms:W3CDTF">2026-11-02T12:00:00Z</dcterms:modified>
  <cp:revision>1</cp:revision>
  <dc:subject/>
  <dc:title>Project review template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r8>1</vt:r8>
  </property>
  <property fmtid="{D5CDD505-2E9C-101B-9397-08002B2CF9AE}" pid="3" name="Notes">
    <vt:r8>1</vt:r8>
  </property>
  <property fmtid="{D5CDD505-2E9C-101B-9397-08002B2CF9AE}" pid="4" name="Slides">
    <vt:r8>6</vt:r8>
  </property>
</Properties>
</file>