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2.xml" ContentType="application/vnd.openxmlformats-officedocument.theme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png" ContentType="image/png"/>
  <Override PartName="/ppt/slides/slide1.xml" ContentType="application/vnd.openxmlformats-officedocument.presentationml.slide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_rels/notesSlide3.xml.rels" ContentType="application/vnd.openxmlformats-package.relationships+xml"/>
  <Override PartName="/ppt/notesSlides/notesSlide3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</p:sldIdLst>
  <p:sldSz cx="9144000" cy="5716588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txBody>
          <a:bodyPr lIns="90000" rIns="90000" tIns="45000" bIns="45000" anchor="ctr" anchorCtr="1">
            <a:noAutofit/>
          </a:bodyPr>
          <a:p>
            <a:pPr>
              <a:lnSpc>
                <a:spcPct val="93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1"/>
          <p:cNvSpPr>
            <a:spLocks noGrp="1"/>
          </p:cNvSpPr>
          <p:nvPr>
            <p:ph type="sldImg"/>
          </p:nvPr>
        </p:nvSpPr>
        <p:spPr>
          <a:xfrm>
            <a:off x="215640" y="812880"/>
            <a:ext cx="7126200" cy="400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2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Click to move the slide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755280" y="5078160"/>
            <a:ext cx="6046920" cy="480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spcBef>
                <a:spcPts val="451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notes format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79600" cy="53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3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dt" idx="10"/>
          </p:nvPr>
        </p:nvSpPr>
        <p:spPr>
          <a:xfrm>
            <a:off x="4277880" y="0"/>
            <a:ext cx="3279960" cy="53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ftr" idx="11"/>
          </p:nvPr>
        </p:nvSpPr>
        <p:spPr>
          <a:xfrm>
            <a:off x="0" y="10156680"/>
            <a:ext cx="3279600" cy="53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lnSpc>
                <a:spcPct val="93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>
              <a:lnSpc>
                <a:spcPct val="93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6"/>
          <p:cNvSpPr>
            <a:spLocks noGrp="1"/>
          </p:cNvSpPr>
          <p:nvPr>
            <p:ph type="sldNum" idx="12"/>
          </p:nvPr>
        </p:nvSpPr>
        <p:spPr>
          <a:xfrm>
            <a:off x="4277880" y="10156680"/>
            <a:ext cx="3279960" cy="53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93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F9BFDD7A-B07F-41E0-A4DD-07889F5977A3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Speaker notes: the water clock demonstration is skipped on Mondays when the museum is closed.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"/>
          <p:cNvSpPr/>
          <p:nvPr/>
        </p:nvSpPr>
        <p:spPr>
          <a:xfrm>
            <a:off x="388476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01AEA5A1-432B-45AF-BB68-03069E46D531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120"/>
            <a:ext cx="7770960" cy="1468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lnSpc>
                <a:spcPct val="102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160"/>
            <a:ext cx="213192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3720" y="6356160"/>
            <a:ext cx="289404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2720" y="6356160"/>
            <a:ext cx="213228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73C16B19-7076-4C49-B26B-5E2C10C47164}" type="slidenum">
              <a: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336320"/>
            <a:ext cx="8228160" cy="331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1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2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3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4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5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6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lnSpc>
                <a:spcPct val="102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1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2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3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4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5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6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dt" idx="4"/>
          </p:nvPr>
        </p:nvSpPr>
        <p:spPr>
          <a:xfrm>
            <a:off x="457200" y="6356160"/>
            <a:ext cx="213192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ftr" idx="5"/>
          </p:nvPr>
        </p:nvSpPr>
        <p:spPr>
          <a:xfrm>
            <a:off x="3123720" y="6356160"/>
            <a:ext cx="289404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sldNum" idx="6"/>
          </p:nvPr>
        </p:nvSpPr>
        <p:spPr>
          <a:xfrm>
            <a:off x="6552720" y="6356160"/>
            <a:ext cx="213228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61EE0325-D782-4593-B8E1-340C62247DC2}" type="slidenum">
              <a: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lnSpc>
                <a:spcPct val="102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dt" idx="7"/>
          </p:nvPr>
        </p:nvSpPr>
        <p:spPr>
          <a:xfrm>
            <a:off x="457200" y="6356160"/>
            <a:ext cx="213192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ftr" idx="8"/>
          </p:nvPr>
        </p:nvSpPr>
        <p:spPr>
          <a:xfrm>
            <a:off x="3123720" y="6356160"/>
            <a:ext cx="289404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sldNum" idx="9"/>
          </p:nvPr>
        </p:nvSpPr>
        <p:spPr>
          <a:xfrm>
            <a:off x="6552720" y="6356160"/>
            <a:ext cx="213228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714DB0F1-365E-40DD-A995-F48A4BE2944E}" type="slidenum">
              <a: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body"/>
          </p:nvPr>
        </p:nvSpPr>
        <p:spPr>
          <a:xfrm>
            <a:off x="457200" y="1336320"/>
            <a:ext cx="8228160" cy="331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1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2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3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4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5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6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1189080"/>
            <a:ext cx="5394240" cy="1828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trike="noStrike" u="none">
                <a:solidFill>
                  <a:srgbClr val="242a33"/>
                </a:solidFill>
                <a:effectLst/>
                <a:uFillTx/>
                <a:latin typeface="Calibri"/>
              </a:rPr>
              <a:t>Welcome to the Riverside Clock Museum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subTitle"/>
          </p:nvPr>
        </p:nvSpPr>
        <p:spPr>
          <a:xfrm>
            <a:off x="457200" y="3200400"/>
            <a:ext cx="5394240" cy="1736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>
              <a:lnSpc>
                <a:spcPct val="100000"/>
              </a:lnSpc>
              <a:spcBef>
                <a:spcPts val="45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200" strike="noStrike" u="none">
                <a:solidFill>
                  <a:srgbClr val="8b8b8b"/>
                </a:solidFill>
                <a:effectLst/>
                <a:uFillTx/>
                <a:latin typeface="Calibri"/>
              </a:rPr>
              <a:t>Open Tuesday to Sunday, 10 a.m. to 5 p.m.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249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</a:rPr>
              <a:t>A fictional museum. Sample show for pdfconversionapi.com, released under CC0 1.0.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" name="" descr=""/>
          <p:cNvPicPr/>
          <p:nvPr/>
        </p:nvPicPr>
        <p:blipFill>
          <a:blip r:embed="rId1"/>
          <a:stretch/>
        </p:blipFill>
        <p:spPr>
          <a:xfrm>
            <a:off x="6035760" y="1279440"/>
            <a:ext cx="2743200" cy="2743200"/>
          </a:xfrm>
          <a:prstGeom prst="rect">
            <a:avLst/>
          </a:prstGeom>
          <a:noFill/>
          <a:ln w="0">
            <a:noFill/>
          </a:ln>
        </p:spPr>
      </p:pic>
    </p:spTree>
  </p:cSld>
  <p:transition spd="med" advTm="8000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600" cy="822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400" strike="noStrike" u="none">
                <a:solidFill>
                  <a:srgbClr val="242a33"/>
                </a:solidFill>
                <a:effectLst/>
                <a:uFillTx/>
                <a:latin typeface="Calibri"/>
              </a:rPr>
              <a:t>Guided tours today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aphicFrame>
        <p:nvGraphicFramePr>
          <p:cNvPr id="26" name=""/>
          <p:cNvGraphicFramePr/>
          <p:nvPr/>
        </p:nvGraphicFramePr>
        <p:xfrm>
          <a:off x="457200" y="1279440"/>
          <a:ext cx="8230680" cy="2198520"/>
        </p:xfrm>
        <a:graphic>
          <a:graphicData uri="http://schemas.openxmlformats.org/drawingml/2006/table">
            <a:tbl>
              <a:tblPr/>
              <a:tblGrid>
                <a:gridCol w="2743560"/>
                <a:gridCol w="2743560"/>
                <a:gridCol w="2743560"/>
              </a:tblGrid>
              <a:tr h="5497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Time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b08d5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Tour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b08d5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Meet at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b08d57"/>
                    </a:solidFill>
                  </a:tcPr>
                </a:tc>
              </a:tr>
              <a:tr h="5497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11:00 a.m.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Tower clock movement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Gallery 2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5497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1:30 p.m.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Pocket watches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Gallery 4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5493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3:00 p.m.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Family tour, ages 6 and up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Lobby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transition spd="med" advTm="8000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600" cy="822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On the second floor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" name=""/>
          <p:cNvSpPr/>
          <p:nvPr/>
        </p:nvSpPr>
        <p:spPr>
          <a:xfrm>
            <a:off x="457200" y="1279440"/>
            <a:ext cx="8229600" cy="402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marL="343080" indent="-343080">
              <a:lnSpc>
                <a:spcPct val="100000"/>
              </a:lnSpc>
              <a:spcBef>
                <a:spcPts val="649"/>
              </a:spcBef>
              <a:spcAft>
                <a:spcPts val="11"/>
              </a:spcAft>
              <a:buClr>
                <a:srgbClr val="0000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Gallery 3: clocks that run on water and sand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575"/>
              </a:spcBef>
              <a:spcAft>
                <a:spcPts val="11"/>
              </a:spcAft>
              <a:buClr>
                <a:srgbClr val="000000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Calibri"/>
                <a:ea typeface="Noto Sans CJK SC"/>
              </a:rPr>
              <a:t>A working water clock refills at noon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9"/>
              </a:spcBef>
              <a:spcAft>
                <a:spcPts val="11"/>
              </a:spcAft>
              <a:buClr>
                <a:srgbClr val="0000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Gallery 4: 214 pocket watches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575"/>
              </a:spcBef>
              <a:spcAft>
                <a:spcPts val="11"/>
              </a:spcAft>
              <a:buClr>
                <a:srgbClr val="000000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Calibri"/>
                <a:ea typeface="Noto Sans CJK SC"/>
              </a:rPr>
              <a:t>Magnifiers at every case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9"/>
              </a:spcBef>
              <a:spcAft>
                <a:spcPts val="11"/>
              </a:spcAft>
              <a:buClr>
                <a:srgbClr val="0000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Elevator next to the coat room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med" advTm="8000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600" cy="822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400" strike="noStrike" u="none">
                <a:solidFill>
                  <a:srgbClr val="242a33"/>
                </a:solidFill>
                <a:effectLst/>
                <a:uFillTx/>
                <a:latin typeface="Calibri"/>
              </a:rPr>
              <a:t>Staff only: closing checklist (hidden)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" name=""/>
          <p:cNvSpPr/>
          <p:nvPr/>
        </p:nvSpPr>
        <p:spPr>
          <a:xfrm>
            <a:off x="549360" y="1463760"/>
            <a:ext cx="8047080" cy="76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Wind the hall clock, lock Gallery 4 cases, switch the lobby screen to the night loop.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med" advTm="8000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600" cy="822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400" strike="noStrike" u="none">
                <a:solidFill>
                  <a:srgbClr val="242a33"/>
                </a:solidFill>
                <a:effectLst/>
                <a:uFillTx/>
                <a:latin typeface="Calibri"/>
              </a:rPr>
              <a:t>Gift shop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" name=""/>
          <p:cNvSpPr/>
          <p:nvPr/>
        </p:nvSpPr>
        <p:spPr>
          <a:xfrm>
            <a:off x="731880" y="1554120"/>
            <a:ext cx="7680240" cy="1828800"/>
          </a:xfrm>
          <a:prstGeom prst="roundRect">
            <a:avLst>
              <a:gd name="adj" fmla="val 16667"/>
            </a:avLst>
          </a:prstGeom>
          <a:solidFill>
            <a:srgbClr val="b08d57"/>
          </a:solidFill>
          <a:ln w="0">
            <a:noFill/>
          </a:ln>
          <a:effectLst>
            <a:outerShdw dist="23040" dir="5400000" blurRad="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2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Closes at 4:45 p.m. Members save 10 percent.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med" advTm="8000"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PDF Conversion API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2026-11-02T09:00:00Z</dcterms:created>
  <dc:creator>pdfconversionapi.com</dc:creator>
  <dc:description>Sample deck, released under CC0 1.0</dc:description>
  <dc:language>en-US</dc:language>
  <cp:lastModifiedBy>pdfconversionapi.com</cp:lastModifiedBy>
  <dcterms:modified xsi:type="dcterms:W3CDTF">2026-11-02T09:00:00Z</dcterms:modified>
  <cp:revision>1</cp:revision>
  <dc:subject/>
  <dc:title>Riverside Clock Museum lobby loop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