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2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Adults</c:v>
                </c:pt>
              </c:strCache>
            </c:strRef>
          </c:tx>
          <c:spPr>
            <a:solidFill>
              <a:srgbClr val="142b4c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trike="noStrike" u="none">
                    <a:solidFill>
                      <a:srgbClr val="000000"/>
                    </a:solidFill>
                    <a:uFillTx/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  <c:pt idx="4">
                  <c:v>Nov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2140</c:v>
                </c:pt>
                <c:pt idx="1">
                  <c:v>2385</c:v>
                </c:pt>
                <c:pt idx="2">
                  <c:v>1510</c:v>
                </c:pt>
                <c:pt idx="3">
                  <c:v>1120</c:v>
                </c:pt>
                <c:pt idx="4">
                  <c:v>640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Children</c:v>
                </c:pt>
              </c:strCache>
            </c:strRef>
          </c:tx>
          <c:spPr>
            <a:solidFill>
              <a:srgbClr val="b8322a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trike="noStrike" u="none">
                    <a:solidFill>
                      <a:srgbClr val="000000"/>
                    </a:solidFill>
                    <a:uFillTx/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5"/>
                <c:pt idx="0">
                  <c:v>Jul</c:v>
                </c:pt>
                <c:pt idx="1">
                  <c:v>Aug</c:v>
                </c:pt>
                <c:pt idx="2">
                  <c:v>Sep</c:v>
                </c:pt>
                <c:pt idx="3">
                  <c:v>Oct</c:v>
                </c:pt>
                <c:pt idx="4">
                  <c:v>Nov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1310</c:v>
                </c:pt>
                <c:pt idx="1">
                  <c:v>1620</c:v>
                </c:pt>
                <c:pt idx="2">
                  <c:v>480</c:v>
                </c:pt>
                <c:pt idx="3">
                  <c:v>590</c:v>
                </c:pt>
                <c:pt idx="4">
                  <c:v>260</c:v>
                </c:pt>
              </c:numCache>
            </c:numRef>
          </c:val>
        </c:ser>
        <c:gapWidth val="150"/>
        <c:overlap val="0"/>
        <c:axId val="53008755"/>
        <c:axId val="37404033"/>
      </c:barChart>
      <c:catAx>
        <c:axId val="53008755"/>
        <c:scaling>
          <c:orientation val="minMax"/>
        </c:scaling>
        <c:delete val="0"/>
        <c:axPos val="b"/>
        <c:numFmt formatCode="[$-409]mm/dd/yyyy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b="0" sz="1800" strike="noStrike" u="none">
                <a:solidFill>
                  <a:srgbClr val="000000"/>
                </a:solidFill>
                <a:uFillTx/>
                <a:latin typeface="Calibri"/>
              </a:defRPr>
            </a:pPr>
          </a:p>
        </c:txPr>
        <c:crossAx val="37404033"/>
        <c:crosses val="autoZero"/>
        <c:auto val="1"/>
        <c:lblAlgn val="ctr"/>
        <c:lblOffset val="100"/>
        <c:noMultiLvlLbl val="0"/>
      </c:catAx>
      <c:valAx>
        <c:axId val="37404033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b="0" sz="1800" strike="noStrike" u="none">
                <a:solidFill>
                  <a:srgbClr val="000000"/>
                </a:solidFill>
                <a:uFillTx/>
                <a:latin typeface="Calibri"/>
              </a:defRPr>
            </a:pPr>
          </a:p>
        </c:txPr>
        <c:crossAx val="53008755"/>
        <c:crosses val="autoZero"/>
        <c:crossBetween val="between"/>
      </c:valAx>
      <c:spPr>
        <a:noFill/>
        <a:ln w="0">
          <a:noFill/>
        </a:ln>
      </c:spPr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b="0" sz="1800" strike="noStrike" u="none">
              <a:solidFill>
                <a:srgbClr val="000000"/>
              </a:solidFill>
              <a:uFillTx/>
              <a:latin typeface="Calibri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6F29B6DA-A040-438E-86AF-F1002C7F3E6A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Desk volunteers: read the holiday hours aloud to groups.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263D16F-F7A4-4760-AE5E-57372032E461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DF5AED2-63B7-41BF-B809-CE539BCF1811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6D5DE1E-06AA-46D1-858F-633D7DA0669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E814577-C12C-45A2-88B0-113219573CC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888B0CF-BE3A-4BA0-90D6-6592BC4F5598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FF5D058-F706-4A0C-89E1-C2433FF3038F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69E37F1-9997-41AD-886A-40A14C2D5756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DB3D8FF-F0E3-469D-907C-678F3AF210C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D98D04B-A6A9-4B65-AE5B-21A147298B7C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83F1270-88B8-4065-9D42-04CA41296611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48A667C-3E42-4FD6-A213-BB39A288472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2DFF131-2BBD-4E02-B1A8-01700DCFBEC2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42b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731520" y="1828800"/>
            <a:ext cx="10698120" cy="1462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en-US" sz="5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Welcome to the Old Pilot House</a:t>
            </a:r>
            <a:endParaRPr b="0" lang="en-US" sz="5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subTitle"/>
          </p:nvPr>
        </p:nvSpPr>
        <p:spPr>
          <a:xfrm>
            <a:off x="731520" y="3474720"/>
            <a:ext cx="10698120" cy="20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561"/>
              </a:spcBef>
              <a:buNone/>
              <a:tabLst>
                <a:tab algn="l" pos="0"/>
              </a:tabLst>
            </a:pPr>
            <a:r>
              <a:rPr b="0" lang="en-US" sz="2800" strike="noStrike" u="none">
                <a:solidFill>
                  <a:srgbClr val="f2e6cf"/>
                </a:solidFill>
                <a:effectLst/>
                <a:uFillTx/>
                <a:latin typeface="Calibri"/>
              </a:rPr>
              <a:t>Harbor museum visitor screen, winter 2026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algn="ctr" defTabSz="4572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r>
              <a:rPr b="0" i="1" lang="en-US" sz="1600" strike="noStrike" u="none">
                <a:solidFill>
                  <a:srgbClr val="f2e6cf"/>
                </a:solidFill>
                <a:effectLst/>
                <a:uFillTx/>
                <a:latin typeface="Calibri"/>
              </a:rPr>
              <a:t>The Old Pilot House is a fictional museum. Sample slide show for pdfconversionapi.com, released under CC0 1.0.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 spd="med" advTm="8000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63880" cy="1005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400" strike="noStrike" u="none">
                <a:solidFill>
                  <a:srgbClr val="142b4c"/>
                </a:solidFill>
                <a:effectLst/>
                <a:uFillTx/>
                <a:latin typeface="Calibri"/>
              </a:rPr>
              <a:t>Opening hours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68" name="Table 2"/>
          <p:cNvGraphicFramePr/>
          <p:nvPr/>
        </p:nvGraphicFramePr>
        <p:xfrm>
          <a:off x="548640" y="1554480"/>
          <a:ext cx="11063880" cy="3291480"/>
        </p:xfrm>
        <a:graphic>
          <a:graphicData uri="http://schemas.openxmlformats.org/drawingml/2006/table">
            <a:tbl>
              <a:tblPr/>
              <a:tblGrid>
                <a:gridCol w="4206240"/>
                <a:gridCol w="2286000"/>
                <a:gridCol w="2286000"/>
                <a:gridCol w="2286000"/>
              </a:tblGrid>
              <a:tr h="65808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Day</a:t>
                      </a:r>
                      <a:endParaRPr b="0" lang="en-US" sz="24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Open</a:t>
                      </a:r>
                      <a:endParaRPr b="0" lang="en-US" sz="24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Close</a:t>
                      </a:r>
                      <a:endParaRPr b="0" lang="en-US" sz="24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Last entry</a:t>
                      </a:r>
                      <a:endParaRPr b="0" lang="en-US" sz="24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65808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Monday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Closed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endParaRPr b="0" lang="en-US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5808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Tuesday to Friday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10:00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16:30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16:00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65808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Saturday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9:30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18:00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17:15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58080"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Sunday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11:00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16:00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b="0" lang="en-US" sz="2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15:30</a:t>
                      </a:r>
                      <a:endParaRPr b="0" lang="en-US" sz="2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69" name="TextBox 3"/>
          <p:cNvSpPr/>
          <p:nvPr/>
        </p:nvSpPr>
        <p:spPr>
          <a:xfrm>
            <a:off x="548640" y="521208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trike="noStrike" u="none">
                <a:solidFill>
                  <a:srgbClr val="b8322a"/>
                </a:solidFill>
                <a:effectLst/>
                <a:uFillTx/>
                <a:latin typeface="Calibri"/>
              </a:rPr>
              <a:t>Holiday hours: closed December 25 and January 1.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med" advTm="8000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63880" cy="1005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400" strike="noStrike" u="none">
                <a:solidFill>
                  <a:srgbClr val="142b4c"/>
                </a:solidFill>
                <a:effectLst/>
                <a:uFillTx/>
                <a:latin typeface="Calibri"/>
              </a:rPr>
              <a:t>Visitors by month, 2026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graphicFrame>
        <p:nvGraphicFramePr>
          <p:cNvPr id="71" name="Chart 2"/>
          <p:cNvGraphicFramePr/>
          <p:nvPr/>
        </p:nvGraphicFramePr>
        <p:xfrm>
          <a:off x="548640" y="1371600"/>
          <a:ext cx="11063880" cy="51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transition spd="med" advTm="8000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Staff only: closing checklist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Switch the lamp-room display to night mode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Count the tickets in the donation box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Lock the stair gate at the second landing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transition spd="med" advTm="8000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63880" cy="1005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400" strike="noStrike" u="none">
                <a:solidFill>
                  <a:srgbClr val="142b4c"/>
                </a:solidFill>
                <a:effectLst/>
                <a:uFillTx/>
                <a:latin typeface="Calibri"/>
              </a:rPr>
              <a:t>Lamp room tours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5" name="Picture 2" descr="image.png"/>
          <p:cNvPicPr/>
          <p:nvPr/>
        </p:nvPicPr>
        <p:blipFill>
          <a:blip r:embed="rId1"/>
          <a:stretch/>
        </p:blipFill>
        <p:spPr>
          <a:xfrm>
            <a:off x="7680960" y="1371600"/>
            <a:ext cx="4388760" cy="4937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TextBox 3"/>
          <p:cNvSpPr/>
          <p:nvPr/>
        </p:nvSpPr>
        <p:spPr>
          <a:xfrm>
            <a:off x="548640" y="1554480"/>
            <a:ext cx="6766200" cy="438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b="0" lang="en-US" sz="2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Every hour on the hour from 10:00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b="0" lang="en-US" sz="2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54 steps to the top, no lift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b="0" lang="en-US" sz="2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Ages 8 and up, with an adult under 14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b="0" lang="en-US" sz="2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Tickets at the front desk: $6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med" advTm="8000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2e6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1" lang="en-US" sz="4400" strike="noStrike" u="none">
                <a:solidFill>
                  <a:srgbClr val="142b4c"/>
                </a:solidFill>
                <a:effectLst/>
                <a:uFillTx/>
                <a:latin typeface="Calibri"/>
              </a:rPr>
              <a:t>Thank you for visiting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rgbClr val="142b4c"/>
                </a:solidFill>
                <a:effectLst/>
                <a:uFillTx/>
                <a:latin typeface="Calibri"/>
              </a:rPr>
              <a:t>The gift shop closes 15 minutes before the museum.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med" advTm="8000"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PDF Conversion API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2026-11-02T12:00:00Z</dcterms:created>
  <dc:creator>pdfconversionapi.com sample</dc:creator>
  <dc:description/>
  <dc:language>en-US</dc:language>
  <cp:lastModifiedBy>pdfconversionapi.com sample</cp:lastModifiedBy>
  <dcterms:modified xsi:type="dcterms:W3CDTF">2026-11-02T12:00:00Z</dcterms:modified>
  <cp:revision>1</cp:revision>
  <dc:subject/>
  <dc:title>Old Pilot House welcome loop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r8>1</vt:r8>
  </property>
  <property fmtid="{D5CDD505-2E9C-101B-9397-08002B2CF9AE}" pid="3" name="Notes">
    <vt:r8>1</vt:r8>
  </property>
  <property fmtid="{D5CDD505-2E9C-101B-9397-08002B2CF9AE}" pid="4" name="Slides">
    <vt:r8>6</vt:r8>
  </property>
</Properties>
</file>