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notesSlides/_rels/notesSlide3.xml.rels" ContentType="application/vnd.openxmlformats-package.relationships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0" sz="1300" strike="noStrike" u="none">
                <a:solidFill>
                  <a:srgbClr val="000000"/>
                </a:solidFill>
                <a:uFillTx/>
                <a:latin typeface="Arial"/>
              </a:defRPr>
            </a:pPr>
            <a:r>
              <a:rPr b="1" sz="2160" strike="noStrike" u="none">
                <a:solidFill>
                  <a:srgbClr val="000000"/>
                </a:solidFill>
                <a:uFillTx/>
                <a:latin typeface="Calibri"/>
              </a:rPr>
              <a:t>Share of pounds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Share of pounds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explosion val="0"/>
          <c:dPt>
            <c:idx val="0"/>
            <c:spPr>
              <a:solidFill>
                <a:srgbClr val="4f81bd"/>
              </a:solidFill>
              <a:ln w="0">
                <a:noFill/>
              </a:ln>
            </c:spPr>
          </c:dPt>
          <c:dPt>
            <c:idx val="1"/>
            <c:spPr>
              <a:solidFill>
                <a:srgbClr val="c0504d"/>
              </a:solidFill>
              <a:ln w="0">
                <a:noFill/>
              </a:ln>
            </c:spPr>
          </c:dPt>
          <c:dPt>
            <c:idx val="2"/>
            <c:spPr>
              <a:solidFill>
                <a:srgbClr val="9bbb59"/>
              </a:solidFill>
              <a:ln w="0">
                <a:noFill/>
              </a:ln>
            </c:spPr>
          </c:dPt>
          <c:dPt>
            <c:idx val="3"/>
            <c:spPr>
              <a:solidFill>
                <a:srgbClr val="8064a2"/>
              </a:solidFill>
              <a:ln w="0">
                <a:noFill/>
              </a:ln>
            </c:spPr>
          </c:dPt>
          <c:dLbls>
            <c:numFmt formatCode="0\%" sourceLinked="0"/>
            <c:dLbl>
              <c:idx val="0"/>
              <c:numFmt formatCode="0\%" sourceLinked="0"/>
              <c:txPr>
                <a:bodyPr wrap="square"/>
                <a:lstStyle/>
                <a:p>
                  <a:pPr>
                    <a:defRPr b="0" sz="1800" strike="noStrike" u="none">
                      <a:solidFill>
                        <a:srgbClr val="000000"/>
                      </a:solidFill>
                      <a:uFillTx/>
                      <a:latin typeface="Calibri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0\%" sourceLinked="0"/>
              <c:txPr>
                <a:bodyPr wrap="square"/>
                <a:lstStyle/>
                <a:p>
                  <a:pPr>
                    <a:defRPr b="0" sz="1800" strike="noStrike" u="none">
                      <a:solidFill>
                        <a:srgbClr val="000000"/>
                      </a:solidFill>
                      <a:uFillTx/>
                      <a:latin typeface="Calibri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0\%" sourceLinked="0"/>
              <c:txPr>
                <a:bodyPr wrap="square"/>
                <a:lstStyle/>
                <a:p>
                  <a:pPr>
                    <a:defRPr b="0" sz="1800" strike="noStrike" u="none">
                      <a:solidFill>
                        <a:srgbClr val="000000"/>
                      </a:solidFill>
                      <a:uFillTx/>
                      <a:latin typeface="Calibri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0\%" sourceLinked="0"/>
              <c:txPr>
                <a:bodyPr wrap="square"/>
                <a:lstStyle/>
                <a:p>
                  <a:pPr>
                    <a:defRPr b="0" sz="1800" strike="noStrike" u="none">
                      <a:solidFill>
                        <a:srgbClr val="000000"/>
                      </a:solidFill>
                      <a:uFillTx/>
                      <a:latin typeface="Calibri"/>
                    </a:defRPr>
                  </a:pPr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800" strike="noStrike" u="none">
                    <a:solidFill>
                      <a:srgbClr val="000000"/>
                    </a:solidFill>
                    <a:uFillTx/>
                    <a:latin typeface="Calibri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4"/>
                <c:pt idx="0">
                  <c:v>Grocery rescue</c:v>
                </c:pt>
                <c:pt idx="1">
                  <c:v>Food drives</c:v>
                </c:pt>
                <c:pt idx="2">
                  <c:v>Farm gleaning</c:v>
                </c:pt>
                <c:pt idx="3">
                  <c:v>Purchased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46</c:v>
                </c:pt>
                <c:pt idx="1">
                  <c:v>28</c:v>
                </c:pt>
                <c:pt idx="2">
                  <c:v>15</c:v>
                </c:pt>
                <c:pt idx="3">
                  <c:v>11</c:v>
                </c:pt>
              </c:numCache>
            </c:numRef>
          </c:val>
        </c:ser>
        <c:firstSliceAng val="0"/>
      </c:pieChart>
      <c:spPr>
        <a:noFill/>
        <a:ln w="0">
          <a:noFill/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800" strike="noStrike" u="none">
              <a:solidFill>
                <a:srgbClr val="000000"/>
              </a:solidFill>
              <a:uFillTx/>
              <a:latin typeface="Calibri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txBody>
          <a:bodyPr lIns="90000" rIns="90000" tIns="45000" bIns="45000" anchor="ctr" anchorCtr="1">
            <a:noAutofit/>
          </a:bodyPr>
          <a:p>
            <a:pPr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sldImg"/>
          </p:nvPr>
        </p:nvSpPr>
        <p:spPr>
          <a:xfrm>
            <a:off x="215640" y="812880"/>
            <a:ext cx="7126200" cy="400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755280" y="5078160"/>
            <a:ext cx="604692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spcBef>
                <a:spcPts val="45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notes format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7960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dt" idx="10"/>
          </p:nvPr>
        </p:nvSpPr>
        <p:spPr>
          <a:xfrm>
            <a:off x="4277880" y="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ftr" idx="11"/>
          </p:nvPr>
        </p:nvSpPr>
        <p:spPr>
          <a:xfrm>
            <a:off x="0" y="10156680"/>
            <a:ext cx="327960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6"/>
          <p:cNvSpPr>
            <a:spLocks noGrp="1"/>
          </p:cNvSpPr>
          <p:nvPr>
            <p:ph type="sldNum" idx="12"/>
          </p:nvPr>
        </p:nvSpPr>
        <p:spPr>
          <a:xfrm>
            <a:off x="4277880" y="10156680"/>
            <a:ext cx="3279960" cy="53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FD930F0-7753-41E0-84FC-07148A60E89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Speaker notes: ask who has worked in a warehouse before and pair new volunteers with them.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"/>
          <p:cNvSpPr/>
          <p:nvPr/>
        </p:nvSpPr>
        <p:spPr>
          <a:xfrm>
            <a:off x="38847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3FAE5FD9-3F31-45B5-90BF-160E95B12451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12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332F58B2-D473-42BD-82D5-7F6EA8FFD4BA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880"/>
            <a:ext cx="8228160" cy="39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379D5218-3C83-4859-8B78-9BDDA4BA3DC5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lnSpc>
                <a:spcPct val="102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 idx="7"/>
          </p:nvPr>
        </p:nvSpPr>
        <p:spPr>
          <a:xfrm>
            <a:off x="457200" y="6356160"/>
            <a:ext cx="213192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8"/>
          </p:nvPr>
        </p:nvSpPr>
        <p:spPr>
          <a:xfrm>
            <a:off x="3123720" y="6356160"/>
            <a:ext cx="289404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9"/>
          </p:nvPr>
        </p:nvSpPr>
        <p:spPr>
          <a:xfrm>
            <a:off x="6552720" y="6356160"/>
            <a:ext cx="21322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8A67297-85E5-4A55-943D-C327A96DF0C9}" type="slidenum">
              <a:rPr b="0" lang="en-US" sz="1200" strike="noStrike" u="non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457200" y="1604880"/>
            <a:ext cx="8228160" cy="397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43080" indent="-343080">
              <a:lnSpc>
                <a:spcPct val="102000"/>
              </a:lnSpc>
              <a:spcBef>
                <a:spcPts val="1426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120"/>
            <a:ext cx="7772400" cy="1469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6a2c70"/>
                </a:solidFill>
                <a:effectLst/>
                <a:uFillTx/>
                <a:latin typeface="Calibri"/>
              </a:rPr>
              <a:t>Volunteer orientation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800" cy="1752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8b8b8b"/>
                </a:solidFill>
                <a:effectLst/>
                <a:uFillTx/>
                <a:latin typeface="Calibri"/>
              </a:rPr>
              <a:t>Eastgate Community Pantry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286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none">
                <a:solidFill>
                  <a:srgbClr val="8b8b8b"/>
                </a:solidFill>
                <a:effectLst/>
                <a:uFillTx/>
                <a:latin typeface="Calibri"/>
              </a:rPr>
              <a:t>A fictional food pantry. Sample deck for pdfconversionapi.com, released under CC0 1.0.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0" y="5394240"/>
            <a:ext cx="9144000" cy="1462320"/>
          </a:xfrm>
          <a:prstGeom prst="rect">
            <a:avLst/>
          </a:prstGeom>
          <a:solidFill>
            <a:srgbClr val="f08a24"/>
          </a:solidFill>
          <a:ln w="0">
            <a:noFill/>
          </a:ln>
          <a:effectLst>
            <a:outerShdw dist="23040" dir="5400000" blurRad="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noAutofit/>
          </a:bodyPr>
          <a:p>
            <a:pPr>
              <a:lnSpc>
                <a:spcPct val="93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trike="noStrike" u="none">
                <a:solidFill>
                  <a:srgbClr val="6a2c70"/>
                </a:solidFill>
                <a:effectLst/>
                <a:uFillTx/>
                <a:latin typeface="Calibri"/>
              </a:rPr>
              <a:t>Shifts and what each one does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26" name=""/>
          <p:cNvGraphicFramePr/>
          <p:nvPr/>
        </p:nvGraphicFramePr>
        <p:xfrm>
          <a:off x="457200" y="1646280"/>
          <a:ext cx="8230680" cy="2198160"/>
        </p:xfrm>
        <a:graphic>
          <a:graphicData uri="http://schemas.openxmlformats.org/drawingml/2006/table">
            <a:tbl>
              <a:tblPr/>
              <a:tblGrid>
                <a:gridCol w="2743560"/>
                <a:gridCol w="2743560"/>
                <a:gridCol w="2743560"/>
              </a:tblGrid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Shift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6a2c7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Hours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6a2c7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Main task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6a2c70"/>
                    </a:solidFill>
                  </a:tcPr>
                </a:tc>
              </a:tr>
              <a:tr h="5490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Morning intake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8:00 to 11:00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Weigh and sort donations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Midday shelves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11:00 to 2:00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Restock rows A to C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49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Evening pickup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4:00 to 7:00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  <a:spcBef>
                          <a:spcPts val="11"/>
                        </a:spcBef>
                        <a:spcAft>
                          <a:spcPts val="11"/>
                        </a:spcAft>
                        <a:tabLst>
                          <a:tab algn="l" pos="0"/>
                          <a:tab algn="l" pos="914400"/>
                          <a:tab algn="l" pos="1828800"/>
                          <a:tab algn="l" pos="2743200"/>
                          <a:tab algn="l" pos="3657600"/>
                          <a:tab algn="l" pos="4572000"/>
                          <a:tab algn="l" pos="5486400"/>
                          <a:tab algn="l" pos="6400800"/>
                          <a:tab algn="l" pos="7315200"/>
                          <a:tab algn="l" pos="8229600"/>
                          <a:tab algn="l" pos="9144000"/>
                          <a:tab algn="l" pos="10058400"/>
                        </a:tabLst>
                      </a:pP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Pack and hand out boxes</a:t>
                      </a: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576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Before your first shift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"/>
          <p:cNvSpPr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Sign in at the intake desk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75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Your badge is waiting in the blue tray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Wear closed shoes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75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Gloves are by the cold room door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9"/>
              </a:spcBef>
              <a:spcAft>
                <a:spcPts val="11"/>
              </a:spcAft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Never lift more than 40 pounds alone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trike="noStrike" u="none">
                <a:solidFill>
                  <a:srgbClr val="6a2c70"/>
                </a:solidFill>
                <a:effectLst/>
                <a:uFillTx/>
                <a:latin typeface="Calibri"/>
              </a:rPr>
              <a:t>Where our food comes from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30" name=""/>
          <p:cNvGraphicFramePr/>
          <p:nvPr/>
        </p:nvGraphicFramePr>
        <p:xfrm>
          <a:off x="1371600" y="1463760"/>
          <a:ext cx="6400800" cy="4937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trike="noStrike" u="none">
                <a:solidFill>
                  <a:srgbClr val="6a2c70"/>
                </a:solidFill>
                <a:effectLst/>
                <a:uFillTx/>
                <a:latin typeface="Calibri"/>
              </a:rPr>
              <a:t>Backup: board budget note (hidden)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" name=""/>
          <p:cNvSpPr/>
          <p:nvPr/>
        </p:nvSpPr>
        <p:spPr>
          <a:xfrm>
            <a:off x="549360" y="1828800"/>
            <a:ext cx="804708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The van lease renews in March at $640 a month. Not for volunteers.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trike="noStrike" u="none">
                <a:solidFill>
                  <a:srgbClr val="6a2c70"/>
                </a:solidFill>
                <a:effectLst/>
                <a:uFillTx/>
                <a:latin typeface="Calibri"/>
              </a:rPr>
              <a:t>Find your way around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4" name="" descr=""/>
          <p:cNvPicPr/>
          <p:nvPr/>
        </p:nvPicPr>
        <p:blipFill>
          <a:blip r:embed="rId1"/>
          <a:stretch/>
        </p:blipFill>
        <p:spPr>
          <a:xfrm>
            <a:off x="549360" y="1554120"/>
            <a:ext cx="5486400" cy="342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"/>
          <p:cNvSpPr/>
          <p:nvPr/>
        </p:nvSpPr>
        <p:spPr>
          <a:xfrm>
            <a:off x="6308640" y="1736640"/>
            <a:ext cx="2376720" cy="914400"/>
          </a:xfrm>
          <a:prstGeom prst="roundRect">
            <a:avLst>
              <a:gd name="adj" fmla="val 16667"/>
            </a:avLst>
          </a:prstGeom>
          <a:solidFill>
            <a:srgbClr val="f08a24"/>
          </a:solidFill>
          <a:ln w="0">
            <a:noFill/>
          </a:ln>
          <a:effectLst>
            <a:outerShdw dist="23040" dir="5400000" blurRad="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Rows A to C: dry goods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6308640" y="2925720"/>
            <a:ext cx="2376720" cy="914400"/>
          </a:xfrm>
          <a:prstGeom prst="roundRect">
            <a:avLst>
              <a:gd name="adj" fmla="val 16667"/>
            </a:avLst>
          </a:prstGeom>
          <a:solidFill>
            <a:srgbClr val="9fc5e8"/>
          </a:solidFill>
          <a:ln w="0">
            <a:noFill/>
          </a:ln>
          <a:effectLst>
            <a:outerShdw dist="23040" dir="5400000" blurRad="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600" strike="noStrike" u="none">
                <a:solidFill>
                  <a:srgbClr val="222222"/>
                </a:solidFill>
                <a:effectLst/>
                <a:uFillTx/>
                <a:latin typeface="Calibri"/>
              </a:rPr>
              <a:t>Cold room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6308640" y="4114800"/>
            <a:ext cx="2376720" cy="914400"/>
          </a:xfrm>
          <a:prstGeom prst="roundRect">
            <a:avLst>
              <a:gd name="adj" fmla="val 16667"/>
            </a:avLst>
          </a:prstGeom>
          <a:solidFill>
            <a:srgbClr val="6a2c70"/>
          </a:solidFill>
          <a:ln w="0">
            <a:noFill/>
          </a:ln>
          <a:effectLst>
            <a:outerShdw dist="23040" dir="5400000" blurRad="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Checkout table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PDF Conversion API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2026-11-02T09:00:00Z</dcterms:created>
  <dc:creator>pdfconversionapi.com</dc:creator>
  <dc:description>Sample deck, released under CC0 1.0</dc:description>
  <dc:language>en-US</dc:language>
  <cp:lastModifiedBy>pdfconversionapi.com</cp:lastModifiedBy>
  <dcterms:modified xsi:type="dcterms:W3CDTF">2026-11-02T09:00:00Z</dcterms:modified>
  <cp:revision>1</cp:revision>
  <dc:subject/>
  <dc:title>Volunteer orientation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