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Route 14</c:v>
                </c:pt>
              </c:strCache>
            </c:strRef>
          </c:tx>
          <c:spPr>
            <a:solidFill>
              <a:srgbClr val="0B6E4F"/>
            </a:solidFill>
          </c:spPr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3120</c:v>
                </c:pt>
                <c:pt idx="1">
                  <c:v>3240</c:v>
                </c:pt>
                <c:pt idx="2">
                  <c:v>3380</c:v>
                </c:pt>
                <c:pt idx="3">
                  <c:v>3410</c:v>
                </c:pt>
                <c:pt idx="4">
                  <c:v>3520</c:v>
                </c:pt>
                <c:pt idx="5">
                  <c:v>3300</c:v>
                </c:pt>
                <c:pt idx="6">
                  <c:v>3150</c:v>
                </c:pt>
                <c:pt idx="7">
                  <c:v>3290</c:v>
                </c:pt>
                <c:pt idx="8">
                  <c:v>3640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Route 9</c:v>
                </c:pt>
              </c:strCache>
            </c:strRef>
          </c:tx>
          <c:spPr>
            <a:solidFill>
              <a:srgbClr val="9A9A9A"/>
            </a:solidFill>
          </c:spPr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2210</c:v>
                </c:pt>
                <c:pt idx="1">
                  <c:v>2190</c:v>
                </c:pt>
                <c:pt idx="2">
                  <c:v>2300</c:v>
                </c:pt>
                <c:pt idx="3">
                  <c:v>2280</c:v>
                </c:pt>
                <c:pt idx="4">
                  <c:v>2350</c:v>
                </c:pt>
                <c:pt idx="5">
                  <c:v>2240</c:v>
                </c:pt>
                <c:pt idx="6">
                  <c:v>2100</c:v>
                </c:pt>
                <c:pt idx="7">
                  <c:v>2160</c:v>
                </c:pt>
                <c:pt idx="8">
                  <c:v>2400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notes: mention that the Oak Park stops stay open until March 1. These notes are not part of the exported PDF.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5120640" cy="6858000"/>
          </a:xfrm>
          <a:prstGeom prst="rect">
            <a:avLst/>
          </a:prstGeom>
          <a:solidFill>
            <a:srgbClr val="0B6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route-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960" y="1463040"/>
            <a:ext cx="6492240" cy="36518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63040"/>
            <a:ext cx="4389120" cy="2011680"/>
          </a:xfrm>
        </p:spPr>
        <p:txBody>
          <a:bodyPr/>
          <a:lstStyle/>
          <a:p>
            <a:pPr algn="l"/>
            <a:r>
              <a:rPr b="1">
                <a:solidFill>
                  <a:srgbClr val="FFFFFF"/>
                </a:solidFill>
              </a:rPr>
              <a:t>Route 14 redesign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657600"/>
            <a:ext cx="4389120" cy="2377440"/>
          </a:xfrm>
        </p:spPr>
        <p:txBody>
          <a:bodyPr/>
          <a:lstStyle/>
          <a:p>
            <a:pPr algn="l"/>
            <a:r>
              <a:rPr sz="2400" i="0">
                <a:solidFill>
                  <a:srgbClr val="FFFFFF"/>
                </a:solidFill>
              </a:rPr>
              <a:t>Public meeting</a:t>
            </a:r>
          </a:p>
          <a:p>
            <a:pPr algn="l"/>
            <a:r>
              <a:rPr sz="2400" i="0">
                <a:solidFill>
                  <a:srgbClr val="FFFFFF"/>
                </a:solidFill>
              </a:rPr>
              <a:t>November 18, 2026</a:t>
            </a:r>
          </a:p>
          <a:p>
            <a:pPr algn="l"/>
            <a:r>
              <a:rPr sz="1400" i="1">
                <a:solidFill>
                  <a:srgbClr val="FFFFFF"/>
                </a:solidFill>
              </a:rPr>
              <a:t>Northfield Regional Transit is a fictional agency. Sample deck for pdfconversionapi.com, released under CC0 1.0.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4960" y="5212080"/>
            <a:ext cx="6492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>
                <a:solidFill>
                  <a:srgbClr val="0B6E4F"/>
                </a:solidFill>
              </a:rPr>
              <a:t>Northfield Regional Transit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05840"/>
          </a:xfrm>
        </p:spPr>
        <p:txBody>
          <a:bodyPr/>
          <a:lstStyle/>
          <a:p>
            <a:r>
              <a:t>What changes on March 2, 2027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54480"/>
            <a:ext cx="11064240" cy="4754880"/>
          </a:xfrm>
        </p:spPr>
        <p:txBody>
          <a:bodyPr/>
          <a:lstStyle/>
          <a:p>
            <a:r>
              <a:t>Buses every 12 minutes on weekdays, up from every 20</a:t>
            </a:r>
          </a:p>
          <a:p>
            <a:pPr lvl="1"/>
            <a:r>
              <a:t>6 a.m. to 7 p.m.; every 20 minutes in the evening</a:t>
            </a:r>
          </a:p>
          <a:p>
            <a:pPr/>
            <a:r>
              <a:t>The loop through Oak Park is replaced by a straight run on Elm Street</a:t>
            </a:r>
          </a:p>
          <a:p>
            <a:pPr lvl="1"/>
            <a:r>
              <a:t>Riders on Oak Park Drive walk 3 minutes or less to Elm Street stops</a:t>
            </a:r>
          </a:p>
          <a:p>
            <a:pPr/>
            <a:r>
              <a:t>New last stop at Lakeview Hospital</a:t>
            </a:r>
          </a:p>
          <a:p>
            <a:pPr/>
            <a:r>
              <a:t>Saturday service starts one hour earlier, at 6 a.m.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05840"/>
          </a:xfrm>
        </p:spPr>
        <p:txBody>
          <a:bodyPr/>
          <a:lstStyle/>
          <a:p>
            <a:r>
              <a:t>Weekday boardings, 2026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731520" y="1463040"/>
          <a:ext cx="10698480" cy="48463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05840"/>
          </a:xfrm>
        </p:spPr>
        <p:txBody>
          <a:bodyPr/>
          <a:lstStyle/>
          <a:p>
            <a:r>
              <a:t>Proposed weekday schedule, first trips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55448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585216">
                <a:tc>
                  <a:txBody>
                    <a:bodyPr/>
                    <a:lstStyle/>
                    <a:p>
                      <a:r>
                        <a:rPr sz="2000"/>
                        <a:t>Stop</a:t>
                      </a:r>
                    </a:p>
                  </a:txBody>
                  <a:tcPr>
                    <a:solidFill>
                      <a:srgbClr val="0B6E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/>
                        <a:t>Today</a:t>
                      </a:r>
                    </a:p>
                  </a:txBody>
                  <a:tcPr>
                    <a:solidFill>
                      <a:srgbClr val="0B6E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/>
                        <a:t>From March 2</a:t>
                      </a:r>
                    </a:p>
                  </a:txBody>
                  <a:tcPr>
                    <a:solidFill>
                      <a:srgbClr val="0B6E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/>
                        <a:t>Change</a:t>
                      </a:r>
                    </a:p>
                  </a:txBody>
                  <a:tcPr>
                    <a:solidFill>
                      <a:srgbClr val="0B6E4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r>
                        <a:rPr sz="2000"/>
                        <a:t>Northfield Station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6:10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6:00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10 min earlier</a:t>
                      </a:r>
                    </a:p>
                  </a:txBody>
                  <a:tcPr/>
                </a:tc>
              </a:tr>
              <a:tr h="585216">
                <a:tc>
                  <a:txBody>
                    <a:bodyPr/>
                    <a:lstStyle/>
                    <a:p>
                      <a:r>
                        <a:rPr sz="2000"/>
                        <a:t>Elm 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6:24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6:09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15 min earlier</a:t>
                      </a:r>
                    </a:p>
                  </a:txBody>
                  <a:tcPr/>
                </a:tc>
              </a:tr>
              <a:tr h="585216">
                <a:tc>
                  <a:txBody>
                    <a:bodyPr/>
                    <a:lstStyle/>
                    <a:p>
                      <a:r>
                        <a:rPr sz="2000"/>
                        <a:t>Civic 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6:31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6:15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16 min earlier</a:t>
                      </a:r>
                    </a:p>
                  </a:txBody>
                  <a:tcPr/>
                </a:tc>
              </a:tr>
              <a:tr h="585216">
                <a:tc>
                  <a:txBody>
                    <a:bodyPr/>
                    <a:lstStyle/>
                    <a:p>
                      <a:r>
                        <a:rPr sz="2000"/>
                        <a:t>Lakeview 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6:22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/>
                        <a:t>New stop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05840"/>
          </a:xfrm>
        </p:spPr>
        <p:txBody>
          <a:bodyPr/>
          <a:lstStyle/>
          <a:p>
            <a:r>
              <a:t>New route map</a:t>
            </a:r>
          </a:p>
        </p:txBody>
      </p:sp>
      <p:pic>
        <p:nvPicPr>
          <p:cNvPr id="3" name="Picture 2" descr="route-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048" y="1371600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7048" y="640080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/>
              <a:t>Map not to scale. Dashed line: today's route through Oak Park.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05840"/>
          </a:xfrm>
        </p:spPr>
        <p:txBody>
          <a:bodyPr/>
          <a:lstStyle/>
          <a:p>
            <a:r>
              <a:t>Backup: operating cost estimate (hidden slide)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/>
              <a:t>Annual cost rises by an estimated $410,000, covered by the 2027 state operating grant.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1005840"/>
          </a:xfrm>
        </p:spPr>
        <p:txBody>
          <a:bodyPr/>
          <a:lstStyle/>
          <a:p>
            <a:r>
              <a:t>How to comment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828800"/>
            <a:ext cx="3383280" cy="2377440"/>
          </a:xfrm>
          <a:prstGeom prst="roundRect">
            <a:avLst/>
          </a:prstGeom>
          <a:solidFill>
            <a:srgbClr val="0B6E4F"/>
          </a:solidFill>
          <a:ln>
            <a:solidFill>
              <a:srgbClr val="0B6E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r>
              <a:rPr sz="2600" b="1">
                <a:solidFill>
                  <a:srgbClr val="FFFFFF"/>
                </a:solidFill>
              </a:rPr>
              <a:t>Online</a:t>
            </a:r>
          </a:p>
          <a:p>
            <a:r>
              <a:rPr sz="1800">
                <a:solidFill>
                  <a:srgbClr val="FFFFFF"/>
                </a:solidFill>
              </a:rPr>
              <a:t>northfield-transit.example/route14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1828800"/>
            <a:ext cx="3383280" cy="2377440"/>
          </a:xfrm>
          <a:prstGeom prst="roundRect">
            <a:avLst/>
          </a:prstGeom>
          <a:solidFill>
            <a:srgbClr val="E8EEEA"/>
          </a:solidFill>
          <a:ln>
            <a:solidFill>
              <a:srgbClr val="0B6E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r>
              <a:rPr sz="2600" b="1">
                <a:solidFill>
                  <a:srgbClr val="222222"/>
                </a:solidFill>
              </a:rPr>
              <a:t>By phone</a:t>
            </a:r>
          </a:p>
          <a:p>
            <a:r>
              <a:rPr sz="1800">
                <a:solidFill>
                  <a:srgbClr val="222222"/>
                </a:solidFill>
              </a:rPr>
              <a:t>(555) 010-0144, weekdays 8 a.m. to 5 p.m.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46720" y="1828800"/>
            <a:ext cx="3383280" cy="2377440"/>
          </a:xfrm>
          <a:prstGeom prst="roundRect">
            <a:avLst/>
          </a:prstGeom>
          <a:solidFill>
            <a:srgbClr val="E8EEEA"/>
          </a:solidFill>
          <a:ln>
            <a:solidFill>
              <a:srgbClr val="0B6E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r>
              <a:rPr sz="2600" b="1">
                <a:solidFill>
                  <a:srgbClr val="222222"/>
                </a:solidFill>
              </a:rPr>
              <a:t>In person</a:t>
            </a:r>
          </a:p>
          <a:p>
            <a:r>
              <a:rPr sz="1800">
                <a:solidFill>
                  <a:srgbClr val="222222"/>
                </a:solidFill>
              </a:rPr>
              <a:t>Civic Center library, December 3, 5 to 7 p.m.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75488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/>
              <a:t>Comments close December 12, 2026. The board votes on January 20, 2027.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