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embeddings/kept1.xlsx" ContentType="application/vnd.openxmlformats-officedocument.spreadsheetml.sheet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/>
  <p:notesSz cx="6858000" cy="9144000"/>
  <p:defaultTextStyle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theme" Target="theme/theme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ableStyles" Target="tableStyles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kep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Foot passengers</c:v>
                </c:pt>
              </c:strCache>
            </c:strRef>
          </c:tx>
          <c:spPr>
            <a:solidFill>
              <a:srgbClr val="1B3A5C"/>
            </a:solidFill>
          </c:spPr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5400</c:v>
                </c:pt>
                <c:pt idx="1">
                  <c:v>4100</c:v>
                </c:pt>
                <c:pt idx="2">
                  <c:v>3200</c:v>
                </c:pt>
                <c:pt idx="3">
                  <c:v>2600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Cyclists</c:v>
                </c:pt>
              </c:strCache>
            </c:strRef>
          </c:tx>
          <c:spPr>
            <a:solidFill>
              <a:srgbClr val="2A9D8F"/>
            </a:solidFill>
          </c:spPr>
          <c:cat>
            <c:strRef>
              <c:f>Sheet1!$A$2:$A$5</c:f>
              <c:strCache>
                <c:ptCount val="4"/>
                <c:pt idx="0">
                  <c:v>Aug</c:v>
                </c:pt>
                <c:pt idx="1">
                  <c:v>Sep</c:v>
                </c:pt>
                <c:pt idx="2">
                  <c:v>Oct</c:v>
                </c:pt>
                <c:pt idx="3">
                  <c:v>Nov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900</c:v>
                </c:pt>
                <c:pt idx="1">
                  <c:v>640</c:v>
                </c:pt>
                <c:pt idx="2">
                  <c:v>410</c:v>
                </c:pt>
                <c:pt idx="3">
                  <c:v>280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98F326-38F9-40E9-844A-EC66DA56CEC0}" type="datetimeFigureOut">
              <a:rPr lang="en-US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4DB33E-DF1A-4DDD-8617-8BEBD58B3BBA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/>
              <a:t>Speaker notes: remind the crew that the summer timetable posters come down on November 30.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5B21-E8EE-4505-87E0-7B7F2C3DBBD0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C6D5D-A00E-4AA9-84F2-364CBECE0EEA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609E6-1126-4CCC-8F95-892B304C12E9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D0F9E-EF7E-4C26-8662-25A73F2263DD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082BF-5467-4883-8896-824F7369BC9A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18080-B33E-4073-8615-72D8F5AE8F78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66248-C912-41CA-84D9-08E1C7982093}" type="datetimeFigureOut">
              <a:rPr lang="en-US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B9569-04AF-4288-8880-64CE52ABE7A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/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FB636-F4D9-4299-85F9-44D23E27C49C}" type="datetimeFigureOut">
              <a:rPr lang="en-US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33E07-937E-4FED-8300-89129584345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AC346-E4DF-45C0-848B-E2AC5513E0D5}" type="datetimeFigureOut">
              <a:rPr lang="en-US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B55B-FA15-48BA-860D-0231187503D9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0B29E-DC2A-4D67-887F-3BE2DC8489D6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E0EBC0-ADA9-4FA7-889C-9287646BC79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63BD-7186-488E-816C-8F41FA24179F}" type="datetimeFigureOut">
              <a:rPr lang="en-US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25AB8-FB3A-479C-8780-0B7E5F586C0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02C48-70E8-4C8D-81F4-17FB598144B8}" type="datetimeFigureOut">
              <a:rPr lang="en-US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FC29A-6C4F-4141-86E3-1A3E2D58E3A2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02B83-4DFE-444B-8222-D5FF1EA6B44C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19C649-D3E0-46CB-87C1-67136E4226A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A40F9-1701-4EB4-806D-4ED861E7A003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BE78A-EB3E-401E-81B5-D7F53201DAF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Office Them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DCF-DC63-475D-8D69-AEBF4EDF3BBC}" type="datetimeFigureOut">
              <a:rPr lang="en-US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D6AB1-0FDA-49F1-8390-8828CE9E6676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097280"/>
            <a:ext cx="8046720" cy="1188720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FFFFFF"/>
                </a:solidFill>
              </a:rPr>
              <a:t>Winter timetable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" y="2468880"/>
            <a:ext cx="8046720" cy="2011680"/>
          </a:xfrm>
          <a:prstGeom prst="rect">
            <a:avLst/>
          </a:prstGeom>
        </p:spPr>
        <p:txBody>
          <a:bodyPr/>
          <a:lstStyle/>
          <a:p>
            <a:r>
              <a:rPr sz="2200" i="0">
                <a:solidFill>
                  <a:srgbClr val="F4E9D8"/>
                </a:solidFill>
              </a:rPr>
              <a:t>Calloway Bay Ferries, from December 1</a:t>
            </a:r>
          </a:p>
          <a:p>
            <a:r>
              <a:rPr sz="1300" i="1">
                <a:solidFill>
                  <a:srgbClr val="F4E9D8"/>
                </a:solidFill>
              </a:rPr>
              <a:t>A fictional operator. Sample deck for pdfconversionapi.com, released under CC0 1.0.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  <a:prstGeom prst="rect">
            <a:avLst/>
          </a:prstGeom>
        </p:spPr>
        <p:txBody>
          <a:bodyPr/>
          <a:lstStyle/>
          <a:p>
            <a:r>
              <a:rPr/>
              <a:t>What changes on December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749039"/>
          </a:xfrm>
          <a:prstGeom prst="rect">
            <a:avLst/>
          </a:prstGeom>
        </p:spPr>
        <p:txBody>
          <a:bodyPr/>
          <a:lstStyle/>
          <a:p>
            <a:r>
              <a:rPr sz="2200"/>
              <a:t>Crossings every 40 minutes, down from every 30</a:t>
            </a:r>
          </a:p>
          <a:p>
            <a:pPr lvl="1"/>
            <a:r>
              <a:rPr sz="1800"/>
              <a:t>First boat 6:20 a.m., last boat 9:40 p.m.</a:t>
            </a:r>
          </a:p>
          <a:p>
            <a:r>
              <a:rPr sz="2200"/>
              <a:t>Gull Point is served on weekends only</a:t>
            </a:r>
          </a:p>
          <a:p>
            <a:pPr lvl="1"/>
            <a:r>
              <a:rPr sz="1800"/>
              <a:t>Weekday riders take the shuttle bus from Harbor Square</a:t>
            </a:r>
          </a:p>
          <a:p>
            <a:r>
              <a:rPr sz="2200"/>
              <a:t>Bikes ride free on every crossing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  <a:prstGeom prst="rect">
            <a:avLst/>
          </a:prstGeo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Weekday departures from North Pier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188720"/>
          <a:ext cx="822960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75488">
                <a:tc>
                  <a:txBody>
                    <a:bodyPr/>
                    <a:lstStyle/>
                    <a:p>
                      <a:r>
                        <a:rPr sz="1600"/>
                        <a:t>Boat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Leaves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Harbor Square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/>
                        <a:t>Gull Point</a:t>
                      </a:r>
                    </a:p>
                  </a:txBody>
                  <a:tcPr>
                    <a:solidFill>
                      <a:srgbClr val="2A9D8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Calloway 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6:20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6:42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Calloway 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7:00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7:22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Bay Runner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7:40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8:02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weekends</a:t>
                      </a:r>
                    </a:p>
                  </a:txBody>
                  <a:tcPr/>
                </a:tc>
              </a:tr>
              <a:tr h="475488">
                <a:tc>
                  <a:txBody>
                    <a:bodyPr/>
                    <a:lstStyle/>
                    <a:p>
                      <a:r>
                        <a:rPr sz="1600"/>
                        <a:t>Bay Runner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9:40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10:02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no service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  <a:prstGeom prst="rect">
            <a:avLst/>
          </a:prstGeo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Riders per week, 2026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097280"/>
          <a:ext cx="804672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  <a:prstGeom prst="rect">
            <a:avLst/>
          </a:prstGeo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Draft: fare options (hidden)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8046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/>
              <a:t>Option B raises the adult single fare from $4.50 to $5.00. Not decided yet.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22960"/>
          </a:xfrm>
          <a:prstGeom prst="rect">
            <a:avLst/>
          </a:prstGeom>
        </p:spPr>
        <p:txBody>
          <a:bodyPr/>
          <a:lstStyle/>
          <a:p>
            <a:r>
              <a:rPr sz="3200">
                <a:solidFill>
                  <a:srgbClr val="1B3A5C"/>
                </a:solidFill>
              </a:rPr>
              <a:t>Where the boats stop</a:t>
            </a:r>
          </a:p>
        </p:txBody>
      </p:sp>
      <p:pic>
        <p:nvPicPr>
          <p:cNvPr id="3" name="Picture 2" descr="bay-map.png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457200" y="1097280"/>
            <a:ext cx="5486400" cy="274320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217920" y="1280160"/>
            <a:ext cx="2468880" cy="2194560"/>
          </a:xfrm>
          <a:prstGeom prst="roundRect">
            <a:avLst/>
          </a:prstGeom>
          <a:solidFill>
            <a:srgbClr val="2A9D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r>
              <a:rPr sz="1800">
                <a:solidFill>
                  <a:srgbClr val="FFFFFF"/>
                </a:solidFill>
              </a:rPr>
              <a:t>Ticket office at Harbor Square opens at 6:00 a.m.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77639"/>
            <a:ext cx="5486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Dashed lines: crossings. Map not to scale.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algn="b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  <a:scene3d xmlns:a="http://schemas.openxmlformats.org/drawingml/2006/main"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xmlns:a="http://schemas.openxmlformats.org/drawingml/2006/main"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 xmlns:a="http://schemas.openxmlformats.org/drawingml/2006/main"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 xmlns:a="http://schemas.openxmlformats.org/drawingml/2006/main"/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algn="b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algn="b" rotWithShape="0">
              <a:srgbClr val="000000">
                <a:alpha val="35000"/>
              </a:srgbClr>
            </a:outerShdw>
          </a:effectLst>
          <a:scene3d xmlns:a="http://schemas.openxmlformats.org/drawingml/2006/main"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 xmlns:a="http://schemas.openxmlformats.org/drawingml/2006/main"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 xmlns:a="http://schemas.openxmlformats.org/drawingml/2006/main"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 xmlns:a="http://schemas.openxmlformats.org/drawingml/2006/main"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PDF Conversion API</Application>
  <Slides>6</Slides>
  <Notes>1</Notes>
  <HiddenSlides>1</Hidden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timetable</dc:title>
  <dc:creator>pdfconversionapi.com</dc:creator>
  <dc:description>Sample deck, released under CC0 1.0</dc:description>
  <cp:lastModifiedBy>pdfconversionapi.com</cp:lastModifiedBy>
  <cp:revision>1</cp:revision>
  <dcterms:created xsi:type="dcterms:W3CDTF">2026-11-02T09:00:00Z</dcterms:created>
  <dcterms:modified xsi:type="dcterms:W3CDTF">2026-11-02T09:00:00Z</dcterms:modified>
</cp:coreProperties>
</file>